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18"/>
  </p:notesMasterIdLst>
  <p:handoutMasterIdLst>
    <p:handoutMasterId r:id="rId19"/>
  </p:handoutMasterIdLst>
  <p:sldIdLst>
    <p:sldId id="275" r:id="rId2"/>
    <p:sldId id="277" r:id="rId3"/>
    <p:sldId id="274" r:id="rId4"/>
    <p:sldId id="278" r:id="rId5"/>
    <p:sldId id="279" r:id="rId6"/>
    <p:sldId id="280" r:id="rId7"/>
    <p:sldId id="276" r:id="rId8"/>
    <p:sldId id="273" r:id="rId9"/>
    <p:sldId id="281" r:id="rId10"/>
    <p:sldId id="269" r:id="rId11"/>
    <p:sldId id="272" r:id="rId12"/>
    <p:sldId id="282" r:id="rId13"/>
    <p:sldId id="283" r:id="rId14"/>
    <p:sldId id="270" r:id="rId15"/>
    <p:sldId id="271" r:id="rId16"/>
    <p:sldId id="284" r:id="rId17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52F"/>
    <a:srgbClr val="EAD536"/>
    <a:srgbClr val="996633"/>
    <a:srgbClr val="80AF75"/>
    <a:srgbClr val="AD6053"/>
    <a:srgbClr val="DEE973"/>
    <a:srgbClr val="006600"/>
    <a:srgbClr val="663300"/>
    <a:srgbClr val="EF8535"/>
    <a:srgbClr val="0099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5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1794" y="-72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9B45F77-43B3-4031-9735-47F411AB465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Klepnutím lze upravit styly předlohy textu.</a:t>
            </a:r>
          </a:p>
          <a:p>
            <a:pPr lvl="1"/>
            <a:r>
              <a:rPr lang="en-US" smtClean="0"/>
              <a:t>Druhá úroveň</a:t>
            </a:r>
          </a:p>
          <a:p>
            <a:pPr lvl="2"/>
            <a:r>
              <a:rPr lang="en-US" smtClean="0"/>
              <a:t>Třetí úroveň</a:t>
            </a:r>
          </a:p>
          <a:p>
            <a:pPr lvl="3"/>
            <a:r>
              <a:rPr lang="en-US" smtClean="0"/>
              <a:t>Čtvrtá úroveň</a:t>
            </a:r>
          </a:p>
          <a:p>
            <a:pPr lvl="4"/>
            <a:r>
              <a:rPr lang="en-US" smtClean="0"/>
              <a:t>Pátá úroveň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9710D71-F23C-45AF-9B06-437FD95D49B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sz="800" i="1" dirty="0" err="1" smtClean="0">
                <a:latin typeface="Calibri" pitchFamily="34" charset="0"/>
              </a:rPr>
              <a:t>MWh</a:t>
            </a:r>
            <a:r>
              <a:rPr lang="cs-CZ" sz="800" i="1" dirty="0" smtClean="0">
                <a:latin typeface="Calibri" pitchFamily="34" charset="0"/>
              </a:rPr>
              <a:t>=3,6GJ</a:t>
            </a:r>
          </a:p>
          <a:p>
            <a:r>
              <a:rPr lang="cs-CZ" sz="800" i="1" dirty="0" smtClean="0">
                <a:latin typeface="Calibri" pitchFamily="34" charset="0"/>
              </a:rPr>
              <a:t>Dřevo: 950 + 280 =1230/m3…1722/t…191/GJ…688/</a:t>
            </a:r>
            <a:r>
              <a:rPr lang="cs-CZ" sz="800" i="1" dirty="0" err="1" smtClean="0">
                <a:latin typeface="Calibri" pitchFamily="34" charset="0"/>
              </a:rPr>
              <a:t>MWh</a:t>
            </a:r>
            <a:endParaRPr lang="cs-CZ" sz="800" i="1" dirty="0">
              <a:latin typeface="Calibri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710D71-F23C-45AF-9B06-437FD95D49B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16" name="Zástupný symbol pro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16.10.2007</a:t>
            </a:r>
            <a:endParaRPr lang="en-US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WOOD &amp; PAPER a.s.</a:t>
            </a:r>
            <a:endParaRPr lang="en-US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31DA117-EB11-43DD-9432-55D092A10F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7" name="Zástupný symbol pro obsah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16.10.2007</a:t>
            </a:r>
            <a:endParaRPr lang="en-US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r>
              <a:rPr lang="en-US" smtClean="0"/>
              <a:t>WOOD &amp; PAPER a.s.</a:t>
            </a:r>
            <a:endParaRPr lang="en-US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C360F6D-626D-4792-8088-1DACFD1A77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9" name="Zástupný symbol pro datum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16.10.2007</a:t>
            </a:r>
            <a:endParaRPr lang="en-US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WOOD &amp; PAPER a.s.</a:t>
            </a:r>
            <a:endParaRPr lang="en-US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55162-BC69-44D2-A376-EBFCC2056B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16.10.2007</a:t>
            </a:r>
            <a:endParaRPr lang="en-US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WOOD &amp; PAPER a.s.</a:t>
            </a:r>
            <a:endParaRPr lang="en-US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2E863-F574-414B-9475-8BFCD5DA6F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25" name="Zástupný symbol pro text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8" name="Zástupný symbol pro obsah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16.10.2007</a:t>
            </a:r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WOOD &amp; PAPER a.s.</a:t>
            </a:r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673D6F9-EC6A-44B4-B561-A4C09DC9C27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2" name="Zástupný symbol pro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16.10.2007</a:t>
            </a:r>
            <a:endParaRPr lang="en-US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WOOD &amp; PAPER a.s.</a:t>
            </a: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1A55-4513-419F-BB51-3ADC5BA592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16.10.2007</a:t>
            </a:r>
            <a:endParaRPr lang="en-US"/>
          </a:p>
        </p:txBody>
      </p:sp>
      <p:sp>
        <p:nvSpPr>
          <p:cNvPr id="24" name="Zástupný symbol pro zápatí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WOOD &amp; PAPER a.s.</a:t>
            </a:r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1AB7C-890E-48C6-B2DC-F3669F4793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16.10.2007</a:t>
            </a:r>
            <a:endParaRPr lang="en-US"/>
          </a:p>
        </p:txBody>
      </p:sp>
      <p:sp>
        <p:nvSpPr>
          <p:cNvPr id="29" name="Zástupný symbol pro zápatí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WOOD &amp; PAPER a.s.</a:t>
            </a:r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E2498-1F85-46B8-884B-59FC41FDF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rázek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16.10.2007</a:t>
            </a:r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WOOD &amp; PAPER a.s.</a:t>
            </a:r>
            <a:endParaRPr lang="en-US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C580B-0DDD-45B6-81B8-2C7ACE74D3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16.10.2007</a:t>
            </a:r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WOOD &amp; PAPER a.s.</a:t>
            </a: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A2B4-BB88-4763-92C5-B7B0BD0D59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16.10.2007</a:t>
            </a:r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WOOD &amp; PAPER a.s.</a:t>
            </a: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9BBD6-5985-4E5B-8B14-5AE5370E79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Ing. JOSEF ZBOŘIL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EC4764D1-741A-49D7-9F94-16F8E5A73136}" type="slidenum">
              <a:rPr lang="cs-CZ"/>
              <a:pPr/>
              <a:t>‹#›</a:t>
            </a:fld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VŠCHT, V. 2004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datum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16.10.2007</a:t>
            </a:r>
            <a:endParaRPr lang="en-US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WOOD &amp; PAPER a.s.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CD34CE2-3594-4D74-A323-1442C62049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Zástupný symbol pro nadpis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ocuments%20and%20Settings\eva.vyklicka\Local%20Settings\Temp\podkl-1.xlsx!List1!%5bpodkl-1.xlsx%5dList1%20Graf%204" TargetMode="Externa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ocuments%20and%20Settings\eva.vyklicka\Local%20Settings\Temp\podkl-1.xlsx!List1!%5bpodkl-1.xlsx%5dList1%20Graf%205" TargetMode="Externa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ocuments%20and%20Settings\eva.vyklicka\Local%20Settings\Temp\podkl-1.xlsx!List1!%5bpodkl-1.xlsx%5dList1%20Graf%206" TargetMode="Externa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oleObject" Target="file:///E:\podklE.xlsx!List2!R3C2:R11C21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Současnost a budoucnost dřevozpracujícího průmyslu ČR</a:t>
            </a:r>
            <a:endParaRPr lang="en-US" dirty="0"/>
          </a:p>
        </p:txBody>
      </p:sp>
      <p:sp>
        <p:nvSpPr>
          <p:cNvPr id="8" name="Podnadpis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Tomáš Pařík </a:t>
            </a:r>
          </a:p>
          <a:p>
            <a:r>
              <a:rPr lang="cs-CZ" dirty="0" smtClean="0"/>
              <a:t>Asociace dřevozpracujících podniků</a:t>
            </a:r>
            <a:endParaRPr lang="en-US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0F6D-626D-4792-8088-1DACFD1A775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 smtClean="0"/>
              <a:t>ADP – Asociace dřevozpracujících podniků</a:t>
            </a:r>
            <a:endParaRPr lang="en-US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i="1" dirty="0" smtClean="0"/>
              <a:t>Asociace dřevozpracujících podniků sdružuje klíčové zpracovatele dřevní hmoty v České republice s ročním obratem okolo </a:t>
            </a:r>
            <a:r>
              <a:rPr lang="cs-CZ" i="1" dirty="0" smtClean="0"/>
              <a:t>27 </a:t>
            </a:r>
            <a:r>
              <a:rPr lang="cs-CZ" i="1" dirty="0" smtClean="0"/>
              <a:t>miliard </a:t>
            </a:r>
            <a:r>
              <a:rPr lang="cs-CZ" i="1" dirty="0" smtClean="0"/>
              <a:t>Kč,  </a:t>
            </a:r>
            <a:r>
              <a:rPr lang="cs-CZ" i="1" dirty="0" smtClean="0"/>
              <a:t>zaměstnávající v přímém pracovním poměru okolo </a:t>
            </a:r>
            <a:r>
              <a:rPr lang="cs-CZ" i="1" dirty="0" smtClean="0"/>
              <a:t>3,2 </a:t>
            </a:r>
            <a:r>
              <a:rPr lang="cs-CZ" i="1" dirty="0" smtClean="0"/>
              <a:t>tisíce </a:t>
            </a:r>
            <a:r>
              <a:rPr lang="cs-CZ" i="1" dirty="0" smtClean="0"/>
              <a:t>pracovníků a zpracovávající přes 8 milionů m</a:t>
            </a:r>
            <a:r>
              <a:rPr lang="cs-CZ" i="1" baseline="30000" dirty="0" smtClean="0"/>
              <a:t>3</a:t>
            </a:r>
            <a:r>
              <a:rPr lang="cs-CZ" i="1" dirty="0" smtClean="0"/>
              <a:t> surového dřeva.</a:t>
            </a:r>
          </a:p>
          <a:p>
            <a:r>
              <a:rPr lang="cs-CZ" i="1" dirty="0" smtClean="0"/>
              <a:t>členové: Mondi </a:t>
            </a:r>
            <a:r>
              <a:rPr lang="cs-CZ" i="1" dirty="0" err="1" smtClean="0"/>
              <a:t>Štětí</a:t>
            </a:r>
            <a:r>
              <a:rPr lang="cs-CZ" i="1" dirty="0" smtClean="0"/>
              <a:t>, Stora Enso, </a:t>
            </a:r>
            <a:r>
              <a:rPr lang="cs-CZ" i="1" dirty="0" err="1" smtClean="0"/>
              <a:t>Kronospan</a:t>
            </a:r>
            <a:r>
              <a:rPr lang="cs-CZ" i="1" dirty="0" smtClean="0"/>
              <a:t>, </a:t>
            </a:r>
            <a:r>
              <a:rPr lang="cs-CZ" i="1" dirty="0" err="1" smtClean="0"/>
              <a:t>Mayr</a:t>
            </a:r>
            <a:r>
              <a:rPr lang="cs-CZ" i="1" dirty="0" smtClean="0"/>
              <a:t>-</a:t>
            </a:r>
            <a:r>
              <a:rPr lang="cs-CZ" i="1" dirty="0" err="1" smtClean="0"/>
              <a:t>Melnhof</a:t>
            </a:r>
            <a:r>
              <a:rPr lang="cs-CZ" i="1" dirty="0" smtClean="0"/>
              <a:t>, Biocel Paskov, </a:t>
            </a:r>
            <a:r>
              <a:rPr lang="cs-CZ" i="1" dirty="0" err="1" smtClean="0"/>
              <a:t>Less</a:t>
            </a:r>
            <a:r>
              <a:rPr lang="cs-CZ" i="1" dirty="0" smtClean="0"/>
              <a:t> &amp; </a:t>
            </a:r>
            <a:r>
              <a:rPr lang="cs-CZ" i="1" dirty="0" err="1" smtClean="0"/>
              <a:t>Timber</a:t>
            </a:r>
            <a:endParaRPr lang="cs-CZ" i="1" dirty="0" smtClean="0"/>
          </a:p>
          <a:p>
            <a:endParaRPr lang="cs-CZ" dirty="0" smtClean="0"/>
          </a:p>
          <a:p>
            <a:endParaRPr lang="en-US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0F6D-626D-4792-8088-1DACFD1A775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 smtClean="0"/>
              <a:t>Co mají tyto dva obrázky společného?</a:t>
            </a:r>
            <a:endParaRPr lang="en-US" sz="3200" dirty="0"/>
          </a:p>
        </p:txBody>
      </p:sp>
      <p:pic>
        <p:nvPicPr>
          <p:cNvPr id="9" name="Zástupný symbol pro obsah 8" descr="les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44008" y="2348880"/>
            <a:ext cx="4181110" cy="2592288"/>
          </a:xfrm>
        </p:spPr>
      </p:pic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0F6D-626D-4792-8088-1DACFD1A775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" name="Obrázek 9" descr="rop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1916832"/>
            <a:ext cx="3300754" cy="40324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6754" y="764704"/>
            <a:ext cx="7949815" cy="5438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0F6D-626D-4792-8088-1DACFD1A775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Šipka doleva 7"/>
          <p:cNvSpPr/>
          <p:nvPr/>
        </p:nvSpPr>
        <p:spPr>
          <a:xfrm>
            <a:off x="8316416" y="4725144"/>
            <a:ext cx="683568" cy="1800200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16.10.2007</a:t>
            </a:r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WOOD &amp; PAPER a.s.</a:t>
            </a: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0F6D-626D-4792-8088-1DACFD1A775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Elipsa 7"/>
          <p:cNvSpPr/>
          <p:nvPr/>
        </p:nvSpPr>
        <p:spPr>
          <a:xfrm>
            <a:off x="6516216" y="2492896"/>
            <a:ext cx="936104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Šipka nahoru 10"/>
          <p:cNvSpPr/>
          <p:nvPr/>
        </p:nvSpPr>
        <p:spPr>
          <a:xfrm>
            <a:off x="5868144" y="1844824"/>
            <a:ext cx="936104" cy="1296144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Šipka nahoru 11"/>
          <p:cNvSpPr/>
          <p:nvPr/>
        </p:nvSpPr>
        <p:spPr>
          <a:xfrm rot="10800000">
            <a:off x="7812360" y="2204864"/>
            <a:ext cx="936104" cy="1296144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3"/>
            <a:ext cx="8280920" cy="5347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0F6D-626D-4792-8088-1DACFD1A775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Obdélník 7"/>
          <p:cNvSpPr/>
          <p:nvPr/>
        </p:nvSpPr>
        <p:spPr>
          <a:xfrm>
            <a:off x="7452320" y="1484784"/>
            <a:ext cx="122413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6000" b="1" cap="none" spc="0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!!!</a:t>
            </a:r>
            <a:endParaRPr lang="cs-CZ" sz="6000" b="1" cap="none" spc="0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752"/>
            <a:ext cx="8460432" cy="5062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0F6D-626D-4792-8088-1DACFD1A775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Šipka dolů 7"/>
          <p:cNvSpPr/>
          <p:nvPr/>
        </p:nvSpPr>
        <p:spPr>
          <a:xfrm>
            <a:off x="2339752" y="2852936"/>
            <a:ext cx="288032" cy="108012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Šipka dolů 8"/>
          <p:cNvSpPr/>
          <p:nvPr/>
        </p:nvSpPr>
        <p:spPr>
          <a:xfrm>
            <a:off x="8460432" y="3140968"/>
            <a:ext cx="288032" cy="108012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tomas.parik\Pictures\2011-09-14 001\P1040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text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0F6D-626D-4792-8088-1DACFD1A775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Je biomasa skutečně zelená?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/>
          <p:cNvSpPr txBox="1">
            <a:spLocks/>
          </p:cNvSpPr>
          <p:nvPr/>
        </p:nvSpPr>
        <p:spPr bwMode="auto">
          <a:xfrm>
            <a:off x="755576" y="692696"/>
            <a:ext cx="7848872" cy="64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Podíl dřevní biomasy</a:t>
            </a:r>
            <a:r>
              <a:rPr kumimoji="0" lang="cs-CZ" sz="2800" b="1" i="0" u="none" strike="noStrike" kern="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 na OZE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827584" y="1268760"/>
            <a:ext cx="8064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2010 – splnění indikativního cíle: 8% podíl výroby elektřiny z OZE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podíl biomasy na OZE - 30%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podíl </a:t>
            </a:r>
            <a:r>
              <a:rPr lang="cs-CZ" u="sng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dřevní hmoty </a:t>
            </a:r>
            <a:r>
              <a:rPr lang="cs-CZ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v rámci biomasy -  47%</a:t>
            </a:r>
            <a:endParaRPr lang="cs-CZ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graphicFrame>
        <p:nvGraphicFramePr>
          <p:cNvPr id="17414" name="Object 6"/>
          <p:cNvGraphicFramePr>
            <a:graphicFrameLocks noChangeAspect="1"/>
          </p:cNvGraphicFramePr>
          <p:nvPr/>
        </p:nvGraphicFramePr>
        <p:xfrm>
          <a:off x="971600" y="2348880"/>
          <a:ext cx="7128792" cy="3825425"/>
        </p:xfrm>
        <a:graphic>
          <a:graphicData uri="http://schemas.openxmlformats.org/presentationml/2006/ole">
            <p:oleObj spid="_x0000_s17414" name="Worksheet" r:id="rId3" imgW="7543943" imgH="4048006" progId="Excel.Sheet.8">
              <p:link updateAutomatic="1"/>
            </p:oleObj>
          </a:graphicData>
        </a:graphic>
      </p:graphicFrame>
      <p:sp>
        <p:nvSpPr>
          <p:cNvPr id="10" name="TextovéPole 9"/>
          <p:cNvSpPr txBox="1"/>
          <p:nvPr/>
        </p:nvSpPr>
        <p:spPr>
          <a:xfrm>
            <a:off x="7956376" y="5877272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i="1" dirty="0" smtClean="0">
                <a:latin typeface="Calibri" pitchFamily="34" charset="0"/>
              </a:rPr>
              <a:t>/MPO/</a:t>
            </a:r>
            <a:endParaRPr lang="cs-CZ" sz="1000" i="1" dirty="0"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/>
          <p:cNvSpPr txBox="1">
            <a:spLocks/>
          </p:cNvSpPr>
          <p:nvPr/>
        </p:nvSpPr>
        <p:spPr bwMode="auto">
          <a:xfrm>
            <a:off x="539552" y="692696"/>
            <a:ext cx="7848872" cy="64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Dříví – tradiční zdroj tepla</a:t>
            </a:r>
          </a:p>
        </p:txBody>
      </p:sp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747713" y="1762125"/>
          <a:ext cx="7648575" cy="3333750"/>
        </p:xfrm>
        <a:graphic>
          <a:graphicData uri="http://schemas.openxmlformats.org/presentationml/2006/ole">
            <p:oleObj spid="_x0000_s18435" name="Worksheet" r:id="rId3" imgW="7648456" imgH="3333917" progId="Excel.Sheet.8">
              <p:link updateAutomatic="1"/>
            </p:oleObj>
          </a:graphicData>
        </a:graphic>
      </p:graphicFrame>
      <p:sp>
        <p:nvSpPr>
          <p:cNvPr id="7" name="TextovéPole 6"/>
          <p:cNvSpPr txBox="1"/>
          <p:nvPr/>
        </p:nvSpPr>
        <p:spPr>
          <a:xfrm>
            <a:off x="7740352" y="5157192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i="1" dirty="0" smtClean="0">
                <a:latin typeface="Calibri" pitchFamily="34" charset="0"/>
              </a:rPr>
              <a:t>/MPO/</a:t>
            </a:r>
            <a:endParaRPr lang="cs-CZ" sz="1000" i="1" dirty="0"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6" name="Picture 4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457200" y="1161874"/>
            <a:ext cx="8229600" cy="40008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4" name="Picture 4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457200" y="1163274"/>
            <a:ext cx="8229600" cy="39980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/>
          <p:cNvSpPr txBox="1">
            <a:spLocks/>
          </p:cNvSpPr>
          <p:nvPr/>
        </p:nvSpPr>
        <p:spPr bwMode="auto">
          <a:xfrm>
            <a:off x="755576" y="692696"/>
            <a:ext cx="7848872" cy="64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Vývoj spotřeby dřevní biomasy a její potenciál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704850" y="1624013"/>
          <a:ext cx="7734300" cy="3609975"/>
        </p:xfrm>
        <a:graphic>
          <a:graphicData uri="http://schemas.openxmlformats.org/presentationml/2006/ole">
            <p:oleObj spid="_x0000_s16386" name="Worksheet" r:id="rId3" imgW="7734467" imgH="3609951" progId="Excel.Sheet.8">
              <p:link updateAutomatic="1"/>
            </p:oleObj>
          </a:graphicData>
        </a:graphic>
      </p:graphicFrame>
      <p:sp>
        <p:nvSpPr>
          <p:cNvPr id="4" name="TextovéPole 3"/>
          <p:cNvSpPr txBox="1"/>
          <p:nvPr/>
        </p:nvSpPr>
        <p:spPr>
          <a:xfrm>
            <a:off x="7164288" y="5301208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i="1" dirty="0" smtClean="0">
                <a:latin typeface="Calibri" pitchFamily="34" charset="0"/>
              </a:rPr>
              <a:t>/Invicta BOHEMICA/</a:t>
            </a:r>
            <a:endParaRPr lang="cs-CZ" sz="1000" i="1" dirty="0"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/>
          <p:cNvSpPr txBox="1">
            <a:spLocks/>
          </p:cNvSpPr>
          <p:nvPr/>
        </p:nvSpPr>
        <p:spPr bwMode="auto">
          <a:xfrm>
            <a:off x="539552" y="980728"/>
            <a:ext cx="7848872" cy="64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Náklady + podpora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s-CZ" sz="2800" i="1" kern="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+mj-ea"/>
                <a:cs typeface="+mj-cs"/>
              </a:rPr>
              <a:t>/porovnání vlákninového dříví a dřevní  biomasy/</a:t>
            </a:r>
            <a:endParaRPr kumimoji="0" lang="en-US" sz="2800" i="1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graphicFrame>
        <p:nvGraphicFramePr>
          <p:cNvPr id="3082" name="Object 10"/>
          <p:cNvGraphicFramePr>
            <a:graphicFrameLocks noChangeAspect="1"/>
          </p:cNvGraphicFramePr>
          <p:nvPr/>
        </p:nvGraphicFramePr>
        <p:xfrm>
          <a:off x="523223" y="2276872"/>
          <a:ext cx="8620777" cy="2786037"/>
        </p:xfrm>
        <a:graphic>
          <a:graphicData uri="http://schemas.openxmlformats.org/presentationml/2006/ole">
            <p:oleObj spid="_x0000_s3082" name="Worksheet" r:id="rId4" imgW="10639330" imgH="3438430" progId="Excel.Sheet.8">
              <p:link updateAutomatic="1"/>
            </p:oleObj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Závěr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3568" y="1628800"/>
            <a:ext cx="8077200" cy="4258816"/>
          </a:xfrm>
        </p:spPr>
        <p:txBody>
          <a:bodyPr>
            <a:normAutofit fontScale="85000" lnSpcReduction="20000"/>
          </a:bodyPr>
          <a:lstStyle/>
          <a:p>
            <a:r>
              <a:rPr lang="cs-CZ" i="1" dirty="0" smtClean="0"/>
              <a:t>Budoucnost lesnicko-dřevařského sektoru v ČR je ohrožena nevyváženým stavem způsobu obhospodařování státního lesního majetku</a:t>
            </a:r>
          </a:p>
          <a:p>
            <a:r>
              <a:rPr lang="cs-CZ" i="1" dirty="0" smtClean="0"/>
              <a:t>V současnosti jsou naplněny všechny předpoklady pro druhou vlnu ekonomické krize nejen v dřevařském průmyslu s možným devastujícím dopadem na celé odvětví</a:t>
            </a:r>
          </a:p>
          <a:p>
            <a:r>
              <a:rPr lang="cs-CZ" i="1" dirty="0" smtClean="0"/>
              <a:t>Politika podpory výroby tzv.“zelené energie“ vede k neekonomickému využívání surového dřeva jako obnovitelného zdroje v celé EU a možnému odsunu klasického průmyslu zpracování dřeva </a:t>
            </a:r>
            <a:endParaRPr lang="en-US" i="1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0F6D-626D-4792-8088-1DACFD1A775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Cest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5186</TotalTime>
  <Words>196</Words>
  <Application>Microsoft Office PowerPoint</Application>
  <PresentationFormat>Předvádění na obrazovce (4:3)</PresentationFormat>
  <Paragraphs>38</Paragraphs>
  <Slides>16</Slides>
  <Notes>1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Propojení</vt:lpstr>
      </vt:variant>
      <vt:variant>
        <vt:i4>4</vt:i4>
      </vt:variant>
      <vt:variant>
        <vt:lpstr>Nadpisy snímků</vt:lpstr>
      </vt:variant>
      <vt:variant>
        <vt:i4>16</vt:i4>
      </vt:variant>
    </vt:vector>
  </HeadingPairs>
  <TitlesOfParts>
    <vt:vector size="21" baseType="lpstr">
      <vt:lpstr>Cesta</vt:lpstr>
      <vt:lpstr>C:\Documents and Settings\eva.vyklicka\Local Settings\Temp\podkl-1.xlsx!List1![podkl-1.xlsx]List1 Graf 4</vt:lpstr>
      <vt:lpstr>C:\Documents and Settings\eva.vyklicka\Local Settings\Temp\podkl-1.xlsx!List1![podkl-1.xlsx]List1 Graf 5</vt:lpstr>
      <vt:lpstr>C:\Documents and Settings\eva.vyklicka\Local Settings\Temp\podkl-1.xlsx!List1![podkl-1.xlsx]List1 Graf 6</vt:lpstr>
      <vt:lpstr>E:\podklE.xlsx!List2!R3C2:R11C21</vt:lpstr>
      <vt:lpstr>Současnost a budoucnost dřevozpracujícího průmyslu ČR</vt:lpstr>
      <vt:lpstr>ADP – Asociace dřevozpracujících podniků</vt:lpstr>
      <vt:lpstr>Co mají tyto dva obrázky společného?</vt:lpstr>
      <vt:lpstr>Snímek 4</vt:lpstr>
      <vt:lpstr>Snímek 5</vt:lpstr>
      <vt:lpstr>Snímek 6</vt:lpstr>
      <vt:lpstr>Snímek 7</vt:lpstr>
      <vt:lpstr>Snímek 8</vt:lpstr>
      <vt:lpstr>Je biomasa skutečně zelená?</vt:lpstr>
      <vt:lpstr>Snímek 10</vt:lpstr>
      <vt:lpstr>Snímek 11</vt:lpstr>
      <vt:lpstr>Snímek 12</vt:lpstr>
      <vt:lpstr>Snímek 13</vt:lpstr>
      <vt:lpstr>Snímek 14</vt:lpstr>
      <vt:lpstr>Snímek 15</vt:lpstr>
      <vt:lpstr>Závěr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Wood &amp; Paper, a.s.</dc:title>
  <dc:creator>Tomáš Pařík</dc:creator>
  <cp:lastModifiedBy>tomas.parik</cp:lastModifiedBy>
  <cp:revision>229</cp:revision>
  <dcterms:created xsi:type="dcterms:W3CDTF">2006-03-02T08:47:03Z</dcterms:created>
  <dcterms:modified xsi:type="dcterms:W3CDTF">2011-09-16T08:29:45Z</dcterms:modified>
</cp:coreProperties>
</file>