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8" r:id="rId2"/>
    <p:sldId id="277" r:id="rId3"/>
    <p:sldId id="274" r:id="rId4"/>
    <p:sldId id="286" r:id="rId5"/>
    <p:sldId id="275" r:id="rId6"/>
    <p:sldId id="285" r:id="rId7"/>
    <p:sldId id="272" r:id="rId8"/>
    <p:sldId id="287" r:id="rId9"/>
    <p:sldId id="280" r:id="rId10"/>
    <p:sldId id="281" r:id="rId11"/>
    <p:sldId id="279" r:id="rId12"/>
    <p:sldId id="282" r:id="rId13"/>
    <p:sldId id="284" r:id="rId14"/>
    <p:sldId id="283" r:id="rId15"/>
    <p:sldId id="276" r:id="rId16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649" autoAdjust="0"/>
  </p:normalViewPr>
  <p:slideViewPr>
    <p:cSldViewPr>
      <p:cViewPr varScale="1">
        <p:scale>
          <a:sx n="68" d="100"/>
          <a:sy n="68" d="100"/>
        </p:scale>
        <p:origin x="-122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DBCCD0B-BF79-45AF-86C3-EA96ED1EE4E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73F7C50-0C83-458C-A149-7F273F63411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069B51-1278-49B3-B037-744813A0F544}" type="slidenum">
              <a:rPr lang="cs-CZ" smtClean="0"/>
              <a:pPr/>
              <a:t>1</a:t>
            </a:fld>
            <a:endParaRPr lang="cs-CZ" smtClean="0"/>
          </a:p>
        </p:txBody>
      </p:sp>
      <p:sp>
        <p:nvSpPr>
          <p:cNvPr id="10243" name="Rectangle 12"/>
          <p:cNvSpPr txBox="1">
            <a:spLocks noGrp="1" noChangeArrowheads="1"/>
          </p:cNvSpPr>
          <p:nvPr/>
        </p:nvSpPr>
        <p:spPr bwMode="auto">
          <a:xfrm>
            <a:off x="3884613" y="8685213"/>
            <a:ext cx="2962275" cy="447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574FE89-564C-4867-8B7B-B7ED07062593}" type="slidenum">
              <a:rPr lang="en-GB"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pPr algn="r" defTabSz="449263"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</a:t>
            </a:fld>
            <a:endParaRPr lang="en-GB" sz="1200">
              <a:solidFill>
                <a:srgbClr val="000000"/>
              </a:solidFill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244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</a:pPr>
            <a:endParaRPr lang="cs-CZ" sz="1800">
              <a:solidFill>
                <a:schemeClr val="bg1"/>
              </a:solidFill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245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8463" cy="4106863"/>
          </a:xfrm>
          <a:noFill/>
          <a:ln/>
        </p:spPr>
        <p:txBody>
          <a:bodyPr wrap="none" lIns="90000" tIns="46800" rIns="90000" bIns="46800" anchor="ctr"/>
          <a:lstStyle/>
          <a:p>
            <a:pPr eaLnBrk="1" hangingPunct="1"/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85800" y="3048000"/>
            <a:ext cx="3810000" cy="2590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3048000"/>
            <a:ext cx="3810000" cy="2590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15100" y="1676400"/>
            <a:ext cx="1943100" cy="396240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85800" y="1676400"/>
            <a:ext cx="5676900" cy="396240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676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3048000"/>
            <a:ext cx="7772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List_aplikace_Microsoft_Office_Excel_97-2003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List_aplikace_Microsoft_Office_Excel_97-2003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List_aplikace_Microsoft_Office_Excel_97-2003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3"/>
          <p:cNvSpPr txBox="1">
            <a:spLocks noChangeArrowheads="1"/>
          </p:cNvSpPr>
          <p:nvPr/>
        </p:nvSpPr>
        <p:spPr bwMode="auto">
          <a:xfrm>
            <a:off x="323850" y="2924175"/>
            <a:ext cx="8256588" cy="111344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defTabSz="449263">
              <a:lnSpc>
                <a:spcPct val="120000"/>
              </a:lnSpc>
              <a:spcBef>
                <a:spcPts val="1375"/>
              </a:spcBef>
              <a:buClr>
                <a:srgbClr val="003399"/>
              </a:buClr>
              <a:buSzPct val="100000"/>
              <a:buFont typeface="Verdan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Aktuální informace </a:t>
            </a:r>
          </a:p>
          <a:p>
            <a:pPr algn="ctr" defTabSz="449263">
              <a:lnSpc>
                <a:spcPct val="120000"/>
              </a:lnSpc>
              <a:spcBef>
                <a:spcPts val="1375"/>
              </a:spcBef>
              <a:buClr>
                <a:srgbClr val="003399"/>
              </a:buClr>
              <a:buSzPct val="100000"/>
              <a:buFont typeface="Verdan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odvětví lesního hospodářství </a:t>
            </a:r>
            <a:r>
              <a:rPr lang="cs-CZ" b="1" dirty="0" err="1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MZe</a:t>
            </a:r>
            <a:r>
              <a:rPr lang="cs-CZ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ČR</a:t>
            </a:r>
            <a:endParaRPr lang="en-GB" b="1" dirty="0">
              <a:solidFill>
                <a:schemeClr val="accent6">
                  <a:lumMod val="75000"/>
                </a:schemeClr>
              </a:solidFill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3563938" y="6021388"/>
            <a:ext cx="4592091" cy="28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Dřevařský kongres, 16. září 2011, Ostrava</a:t>
            </a:r>
            <a:endParaRPr lang="cs-CZ" sz="1600" dirty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Obsah</a:t>
            </a:r>
            <a:endParaRPr lang="cs-CZ" sz="2200" b="1" dirty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5800" y="2636912"/>
            <a:ext cx="7414592" cy="3001888"/>
          </a:xfrm>
        </p:spPr>
        <p:txBody>
          <a:bodyPr/>
          <a:lstStyle/>
          <a:p>
            <a:r>
              <a:rPr lang="cs-CZ" sz="18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Nařízení Evropského parlamentu a Rady o dřevu</a:t>
            </a:r>
          </a:p>
          <a:p>
            <a:r>
              <a:rPr lang="cs-CZ" sz="18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Novela lesního zákona</a:t>
            </a:r>
          </a:p>
          <a:p>
            <a:r>
              <a:rPr lang="cs-CZ" sz="18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Aktuální stav projednávání zásad státní lesnické politiky</a:t>
            </a:r>
          </a:p>
          <a:p>
            <a:r>
              <a:rPr lang="cs-CZ" sz="18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Vývoj zásob dřeva v českých lesích</a:t>
            </a:r>
          </a:p>
          <a:p>
            <a:r>
              <a:rPr lang="cs-CZ" sz="18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Srovnání </a:t>
            </a:r>
            <a:r>
              <a:rPr lang="cs-CZ" sz="1800" dirty="0" err="1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přírůstů</a:t>
            </a:r>
            <a:r>
              <a:rPr lang="cs-CZ" sz="18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a těžeb dřeva v uplynulém období</a:t>
            </a:r>
          </a:p>
          <a:p>
            <a:r>
              <a:rPr lang="cs-CZ" sz="18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Předpokládaný vývoj </a:t>
            </a:r>
            <a:r>
              <a:rPr lang="cs-CZ" sz="1800" dirty="0" err="1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přírůstu</a:t>
            </a:r>
            <a:r>
              <a:rPr lang="cs-CZ" sz="18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cs-CZ" sz="18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těžby </a:t>
            </a:r>
            <a:r>
              <a:rPr lang="cs-CZ" sz="18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dřeva v ČR v následujících desetiletích</a:t>
            </a:r>
          </a:p>
          <a:p>
            <a:r>
              <a:rPr lang="cs-CZ" sz="18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Současné politiky a jejich možný vliv na dostupnost dřeva v budoucnosti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685800" y="1214438"/>
            <a:ext cx="7772400" cy="571500"/>
          </a:xfrm>
        </p:spPr>
        <p:txBody>
          <a:bodyPr/>
          <a:lstStyle/>
          <a:p>
            <a: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Nařízení EP a Rady (EU) č. 995/2010, o dřevu I.</a:t>
            </a:r>
            <a:endParaRPr lang="en-GB" sz="22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</p:txBody>
      </p:sp>
      <p:sp>
        <p:nvSpPr>
          <p:cNvPr id="5123" name="Zástupný symbol pro obsah 2"/>
          <p:cNvSpPr>
            <a:spLocks noGrp="1"/>
          </p:cNvSpPr>
          <p:nvPr>
            <p:ph idx="1"/>
          </p:nvPr>
        </p:nvSpPr>
        <p:spPr>
          <a:xfrm>
            <a:off x="642910" y="1857364"/>
            <a:ext cx="8243918" cy="4357706"/>
          </a:xfrm>
        </p:spPr>
        <p:txBody>
          <a:bodyPr/>
          <a:lstStyle/>
          <a:p>
            <a:pPr>
              <a:spcAft>
                <a:spcPts val="300"/>
              </a:spcAft>
            </a:pPr>
            <a:r>
              <a:rPr lang="cs-CZ" sz="1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Hlavním cílem 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minimalizace rizika uvádění nelegálně vytěženého dřeva na trh Unie založená na systému náležité péče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. (domácí i z 3zemí) </a:t>
            </a:r>
            <a:endParaRPr lang="cs-CZ" sz="16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>
              <a:spcAft>
                <a:spcPts val="300"/>
              </a:spcAft>
            </a:pPr>
            <a:r>
              <a:rPr lang="cs-CZ" sz="1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Systém náležité péče 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– 3 prvky: </a:t>
            </a:r>
          </a:p>
          <a:p>
            <a:pPr lvl="1">
              <a:spcAft>
                <a:spcPts val="300"/>
              </a:spcAft>
              <a:buFont typeface="Verdana" pitchFamily="34" charset="0"/>
              <a:buChar char="−"/>
            </a:pP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přístup k informacím, </a:t>
            </a:r>
          </a:p>
          <a:p>
            <a:pPr lvl="1">
              <a:spcAft>
                <a:spcPts val="300"/>
              </a:spcAft>
              <a:buFont typeface="Verdana" pitchFamily="34" charset="0"/>
              <a:buChar char="−"/>
            </a:pP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posouzení rizik</a:t>
            </a: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, (podstatné především u dovozců)</a:t>
            </a:r>
            <a:endParaRPr lang="cs-CZ" sz="14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 lvl="1">
              <a:spcAft>
                <a:spcPts val="300"/>
              </a:spcAft>
              <a:buFont typeface="Verdana" pitchFamily="34" charset="0"/>
              <a:buChar char="−"/>
            </a:pP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zmírnění zjištěného rizika.</a:t>
            </a:r>
          </a:p>
          <a:p>
            <a:pPr>
              <a:spcAft>
                <a:spcPts val="300"/>
              </a:spcAft>
            </a:pPr>
            <a:r>
              <a:rPr lang="cs-CZ" sz="1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N</a:t>
            </a:r>
            <a:r>
              <a:rPr lang="cs-CZ" sz="1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ařízení nastavuje povinnosti 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hospodářským subjektům umisťujícím </a:t>
            </a:r>
            <a:r>
              <a:rPr lang="cs-CZ" sz="1600" u="sng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poprvé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na vnitřní trh dřevo a dřevařské 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výrobky (poprvé=chvíle, kdy se stanoví cena)</a:t>
            </a:r>
            <a:endParaRPr lang="cs-CZ" sz="16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 lvl="1">
              <a:spcAft>
                <a:spcPts val="300"/>
              </a:spcAft>
            </a:pP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v ČR zejména vlastník lesa – sortimenty surového dříví (specifikace produktů </a:t>
            </a:r>
            <a:br>
              <a:rPr lang="cs-CZ" sz="14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</a:b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v příloze nařízení).</a:t>
            </a:r>
          </a:p>
          <a:p>
            <a:pPr>
              <a:spcAft>
                <a:spcPts val="300"/>
              </a:spcAft>
            </a:pPr>
            <a:r>
              <a:rPr lang="cs-CZ" sz="1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Účinnost 3. března 2013 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+ další prováděcí předpisy během roku 2012</a:t>
            </a:r>
          </a:p>
          <a:p>
            <a:pPr lvl="1">
              <a:spcAft>
                <a:spcPts val="300"/>
              </a:spcAft>
            </a:pP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zejména podrobnosti o systému náležité péče,</a:t>
            </a:r>
          </a:p>
          <a:p>
            <a:pPr lvl="1">
              <a:spcAft>
                <a:spcPts val="300"/>
              </a:spcAft>
            </a:pP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využití služeb kontrolních organizací poskytujících systémy náležité péče (obdoba certifikačních systémů).</a:t>
            </a:r>
          </a:p>
          <a:p>
            <a:pPr lvl="1">
              <a:spcAft>
                <a:spcPts val="300"/>
              </a:spcAft>
            </a:pPr>
            <a:endParaRPr lang="cs-CZ" sz="1400" dirty="0" smtClean="0">
              <a:solidFill>
                <a:srgbClr val="003399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685800" y="1214438"/>
            <a:ext cx="7958166" cy="571500"/>
          </a:xfrm>
        </p:spPr>
        <p:txBody>
          <a:bodyPr/>
          <a:lstStyle/>
          <a:p>
            <a: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Nařízení EP a Rady (EU) č. 995/2010, o dřevu II.</a:t>
            </a:r>
            <a:endParaRPr lang="en-GB" sz="22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</p:txBody>
      </p:sp>
      <p:sp>
        <p:nvSpPr>
          <p:cNvPr id="5123" name="Zástupný symbol pro obsah 2"/>
          <p:cNvSpPr>
            <a:spLocks noGrp="1"/>
          </p:cNvSpPr>
          <p:nvPr>
            <p:ph idx="1"/>
          </p:nvPr>
        </p:nvSpPr>
        <p:spPr>
          <a:xfrm>
            <a:off x="714348" y="1785926"/>
            <a:ext cx="8243918" cy="4143404"/>
          </a:xfrm>
        </p:spPr>
        <p:txBody>
          <a:bodyPr/>
          <a:lstStyle/>
          <a:p>
            <a:pPr>
              <a:spcAft>
                <a:spcPts val="300"/>
              </a:spcAft>
            </a:pPr>
            <a:r>
              <a:rPr lang="cs-CZ" sz="1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Požadované informace </a:t>
            </a:r>
          </a:p>
          <a:p>
            <a:pPr lvl="1">
              <a:spcAft>
                <a:spcPts val="300"/>
              </a:spcAft>
            </a:pPr>
            <a:r>
              <a:rPr lang="cs-CZ" sz="1400" u="sng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druh výrobku, druh dřeviny</a:t>
            </a: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,</a:t>
            </a:r>
          </a:p>
          <a:p>
            <a:pPr lvl="1">
              <a:spcAft>
                <a:spcPts val="300"/>
              </a:spcAft>
            </a:pPr>
            <a:r>
              <a:rPr lang="cs-CZ" sz="1400" u="sng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země původu vytěženého dřeva</a:t>
            </a: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, a případně: </a:t>
            </a:r>
          </a:p>
          <a:p>
            <a:pPr lvl="2">
              <a:spcAft>
                <a:spcPts val="300"/>
              </a:spcAft>
            </a:pPr>
            <a:r>
              <a:rPr lang="cs-CZ" sz="12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region daného státu, v němž bylo dřevo vytěženo, a </a:t>
            </a:r>
          </a:p>
          <a:p>
            <a:pPr lvl="2">
              <a:spcAft>
                <a:spcPts val="300"/>
              </a:spcAft>
            </a:pPr>
            <a:r>
              <a:rPr lang="cs-CZ" sz="12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oprávnění k těžbě, </a:t>
            </a:r>
          </a:p>
          <a:p>
            <a:pPr lvl="1">
              <a:spcAft>
                <a:spcPts val="300"/>
              </a:spcAft>
            </a:pPr>
            <a:r>
              <a:rPr lang="cs-CZ" sz="1400" u="sng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množství</a:t>
            </a: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(vyjádřené v objemu, hmotnosti nebo počtu jednotek), </a:t>
            </a:r>
          </a:p>
          <a:p>
            <a:pPr lvl="1">
              <a:spcAft>
                <a:spcPts val="300"/>
              </a:spcAft>
            </a:pPr>
            <a:r>
              <a:rPr lang="cs-CZ" sz="1400" u="sng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název a adresa obchodníka</a:t>
            </a: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, jemuž byly dřevo a dřevařské výrobky </a:t>
            </a:r>
            <a:r>
              <a:rPr lang="cs-CZ" sz="1400" u="sng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dodány</a:t>
            </a: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, </a:t>
            </a:r>
          </a:p>
          <a:p>
            <a:pPr lvl="1">
              <a:spcAft>
                <a:spcPts val="300"/>
              </a:spcAft>
            </a:pPr>
            <a:r>
              <a:rPr lang="cs-CZ" sz="1400" u="sng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doklady nebo jiné informace</a:t>
            </a: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uvádějící, že toto dřevo a dřevařské výrobky jsou </a:t>
            </a:r>
            <a:br>
              <a:rPr lang="cs-CZ" sz="14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</a:br>
            <a:r>
              <a:rPr lang="cs-CZ" sz="1400" u="sng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v souladu s použitelnými právními předpisy.</a:t>
            </a:r>
            <a:r>
              <a:rPr lang="cs-CZ" sz="12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</a:t>
            </a:r>
          </a:p>
          <a:p>
            <a:pPr>
              <a:spcAft>
                <a:spcPts val="300"/>
              </a:spcAft>
            </a:pPr>
            <a:r>
              <a:rPr lang="cs-CZ" sz="1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Okolnosti snižující riziko </a:t>
            </a:r>
          </a:p>
          <a:p>
            <a:pPr lvl="1">
              <a:spcAft>
                <a:spcPts val="300"/>
              </a:spcAft>
            </a:pP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nízké riziko nelegálních těžeb v ČR,</a:t>
            </a:r>
          </a:p>
          <a:p>
            <a:pPr lvl="1">
              <a:spcAft>
                <a:spcPts val="300"/>
              </a:spcAft>
            </a:pP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jednoduchost spotřebitelského řetězce,</a:t>
            </a:r>
          </a:p>
          <a:p>
            <a:pPr lvl="1">
              <a:spcAft>
                <a:spcPts val="300"/>
              </a:spcAft>
            </a:pP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certifikace lesů,</a:t>
            </a:r>
          </a:p>
          <a:p>
            <a:pPr lvl="1">
              <a:spcAft>
                <a:spcPts val="300"/>
              </a:spcAft>
            </a:pP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LHP.</a:t>
            </a:r>
          </a:p>
          <a:p>
            <a:pPr>
              <a:spcAft>
                <a:spcPts val="300"/>
              </a:spcAft>
            </a:pPr>
            <a:endParaRPr lang="cs-CZ" sz="1800" u="sng" dirty="0" smtClean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500034" y="5929330"/>
            <a:ext cx="8358246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cs-CZ" sz="18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Z hlediska ČR </a:t>
            </a:r>
            <a:r>
              <a:rPr lang="cs-CZ" sz="18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sym typeface="Wingdings"/>
              </a:rPr>
              <a:t> snaha o maximální využití stávajícího systému bez navyšování administrativní zátěže a výrazných změn!!!</a:t>
            </a:r>
            <a:endParaRPr lang="cs-CZ" sz="18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ástupný symbol pro obsah 2"/>
          <p:cNvSpPr>
            <a:spLocks noGrp="1"/>
          </p:cNvSpPr>
          <p:nvPr>
            <p:ph idx="1"/>
          </p:nvPr>
        </p:nvSpPr>
        <p:spPr>
          <a:xfrm>
            <a:off x="683568" y="1916832"/>
            <a:ext cx="7772400" cy="4536504"/>
          </a:xfrm>
        </p:spPr>
        <p:txBody>
          <a:bodyPr/>
          <a:lstStyle/>
          <a:p>
            <a:pPr>
              <a:defRPr/>
            </a:pP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Úprava některých ustanovení v návaznosti na nový správní řád a zákon o obcích (institut  „opatření obecné povahy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”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),</a:t>
            </a:r>
          </a:p>
          <a:p>
            <a:pPr>
              <a:buNone/>
              <a:defRPr/>
            </a:pPr>
            <a:endParaRPr lang="cs-CZ" sz="16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>
              <a:defRPr/>
            </a:pP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Úprava týkající se pověřené osoby (zákonem svěřeny působnosti k výkonu některých odborných činností, kontrola nařízení o dřevě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),</a:t>
            </a:r>
          </a:p>
          <a:p>
            <a:pPr>
              <a:buNone/>
              <a:defRPr/>
            </a:pPr>
            <a:endParaRPr lang="cs-CZ" sz="16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>
              <a:defRPr/>
            </a:pP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Zavedení 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sankce  pro porušení povinností odborného lesního hospodáře a za porušení předpisu EU o dřevě,</a:t>
            </a:r>
          </a:p>
          <a:p>
            <a:pPr>
              <a:defRPr/>
            </a:pPr>
            <a:endParaRPr lang="cs-CZ" sz="16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>
              <a:defRPr/>
            </a:pP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Umožnění 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převodu kategorie lesů zvláštního určení nebo lesů ochranných na kategorie lesů hospodářských,</a:t>
            </a:r>
          </a:p>
          <a:p>
            <a:pPr>
              <a:buNone/>
              <a:defRPr/>
            </a:pPr>
            <a:endParaRPr lang="cs-CZ" sz="16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>
              <a:defRPr/>
            </a:pP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Upřesnění 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problematiky týkající se odborných lesních hospodářů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,</a:t>
            </a:r>
          </a:p>
          <a:p>
            <a:pPr>
              <a:defRPr/>
            </a:pPr>
            <a:endParaRPr lang="cs-CZ" sz="16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>
              <a:defRPr/>
            </a:pP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Zmocnění pro MŽP k vydání vyhlášky k náležitostem a k obsahu plánů v národních parcích a jejich ochranných pásem,</a:t>
            </a:r>
          </a:p>
          <a:p>
            <a:pPr>
              <a:buNone/>
              <a:defRPr/>
            </a:pPr>
            <a:endParaRPr lang="cs-CZ" sz="16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</p:txBody>
      </p:sp>
      <p:sp>
        <p:nvSpPr>
          <p:cNvPr id="3075" name="Nadpis 1"/>
          <p:cNvSpPr>
            <a:spLocks noGrp="1"/>
          </p:cNvSpPr>
          <p:nvPr>
            <p:ph type="title"/>
          </p:nvPr>
        </p:nvSpPr>
        <p:spPr>
          <a:xfrm>
            <a:off x="685800" y="1285875"/>
            <a:ext cx="7772400" cy="395288"/>
          </a:xfrm>
        </p:spPr>
        <p:txBody>
          <a:bodyPr/>
          <a:lstStyle/>
          <a:p>
            <a: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Novela lesního zákona</a:t>
            </a:r>
            <a:endParaRPr lang="en-GB" sz="22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1196752"/>
            <a:ext cx="7772400" cy="672480"/>
          </a:xfrm>
        </p:spPr>
        <p:txBody>
          <a:bodyPr/>
          <a:lstStyle/>
          <a:p>
            <a:r>
              <a:rPr lang="cs-CZ" sz="2200" b="1" dirty="0" smtClean="0">
                <a:solidFill>
                  <a:srgbClr val="003399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Novela lesního zákona</a:t>
            </a:r>
            <a:endParaRPr lang="cs-CZ" sz="2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3568" y="1988840"/>
            <a:ext cx="7772400" cy="4320480"/>
          </a:xfrm>
        </p:spPr>
        <p:txBody>
          <a:bodyPr/>
          <a:lstStyle/>
          <a:p>
            <a:pPr>
              <a:buNone/>
              <a:defRPr/>
            </a:pPr>
            <a:endParaRPr lang="cs-CZ" sz="16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>
              <a:defRPr/>
            </a:pP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Zmocnění 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pro vyhlášky </a:t>
            </a:r>
            <a:r>
              <a:rPr lang="cs-CZ" sz="1600" dirty="0" err="1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MZe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(lesní hospodářská evidence, lesnický typologický klasifikační systém, odborný lesní hospodář),</a:t>
            </a:r>
          </a:p>
          <a:p>
            <a:pPr>
              <a:buNone/>
              <a:defRPr/>
            </a:pPr>
            <a:endParaRPr lang="cs-CZ" sz="16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>
              <a:defRPr/>
            </a:pP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Zavedení sankce  pro porušení povinností odborného lesního hospodáře a za porušení předpisu EU o dřevě,</a:t>
            </a:r>
          </a:p>
          <a:p>
            <a:pPr>
              <a:buNone/>
              <a:defRPr/>
            </a:pPr>
            <a:endParaRPr lang="cs-CZ" sz="16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>
              <a:defRPr/>
            </a:pP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Zvýšení hodnot faktoru ekologické váhy lesa – zpřísnění ochrany lesních pozemků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.</a:t>
            </a:r>
          </a:p>
          <a:p>
            <a:pPr>
              <a:defRPr/>
            </a:pP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Zpřísnění 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lhůt a některých úkonů souvisejících s lesním hospodářským plánováním za účelem snížení administrativy,</a:t>
            </a:r>
          </a:p>
          <a:p>
            <a:pPr>
              <a:buNone/>
              <a:defRPr/>
            </a:pPr>
            <a:endParaRPr lang="cs-CZ" sz="16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>
              <a:defRPr/>
            </a:pP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Způsob kvalifikace a zařazování do typologického systému lesních pozemků,</a:t>
            </a:r>
          </a:p>
          <a:p>
            <a:pPr>
              <a:defRPr/>
            </a:pPr>
            <a:endParaRPr lang="cs-CZ" sz="16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Zástupný symbol pro obsah 2"/>
          <p:cNvSpPr>
            <a:spLocks noGrp="1"/>
          </p:cNvSpPr>
          <p:nvPr>
            <p:ph idx="1"/>
          </p:nvPr>
        </p:nvSpPr>
        <p:spPr>
          <a:xfrm>
            <a:off x="685800" y="2132856"/>
            <a:ext cx="7772400" cy="4032447"/>
          </a:xfrm>
        </p:spPr>
        <p:txBody>
          <a:bodyPr/>
          <a:lstStyle/>
          <a:p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Programové prohlášení vlády ČR /</a:t>
            </a:r>
            <a:r>
              <a:rPr lang="cs-CZ" sz="1400" i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vláda: „Vypracuje nové zásady státní lesnické politiky, které se budou opírat o rovný přístup k vlastnictví, politiku rovných příležitostí, hospodářské soutěže a racionální, nebyrokratickou státní správu lesů. Přitom bude dbát na vyváženost produkčních a </a:t>
            </a:r>
            <a:r>
              <a:rPr lang="cs-CZ" sz="1400" i="1" dirty="0" err="1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mimoprodukčních</a:t>
            </a:r>
            <a:r>
              <a:rPr lang="cs-CZ" sz="1400" i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funkcí lesa</a:t>
            </a:r>
            <a:r>
              <a:rPr lang="en-US" sz="1400" i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”</a:t>
            </a:r>
            <a:r>
              <a:rPr lang="cs-CZ" sz="1400" i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.</a:t>
            </a:r>
          </a:p>
          <a:p>
            <a:pPr>
              <a:buNone/>
            </a:pPr>
            <a:endParaRPr lang="cs-CZ" sz="1400" i="1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Při přípravě bude využito výstupů Národního lesnického programu II </a:t>
            </a:r>
            <a:r>
              <a:rPr lang="cs-CZ" sz="1600" i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(NLP)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, které budou k dispozici v době formulace zásad (KA 1, 3, 4, 6, 9, 14, 16, 17).</a:t>
            </a:r>
          </a:p>
          <a:p>
            <a:pPr>
              <a:buNone/>
            </a:pPr>
            <a:endParaRPr lang="cs-CZ" sz="16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Příprava probíhá na vládní /mezirezortní/ úrovni </a:t>
            </a:r>
            <a:r>
              <a:rPr lang="cs-CZ" sz="1400" i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(NLP představuje především dialog na nevládní úrovni).</a:t>
            </a:r>
          </a:p>
          <a:p>
            <a:pPr>
              <a:buNone/>
            </a:pPr>
            <a:endParaRPr lang="cs-CZ" sz="1400" i="1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Konzultace se zájmovými skupinami - podle potřeby, např. v rámci kulatých stolů ministra.</a:t>
            </a:r>
          </a:p>
          <a:p>
            <a:pPr>
              <a:buNone/>
            </a:pPr>
            <a:endParaRPr lang="en-GB" sz="1600" dirty="0" smtClean="0">
              <a:solidFill>
                <a:srgbClr val="003399"/>
              </a:solidFill>
              <a:latin typeface="Verdana" pitchFamily="34" charset="0"/>
            </a:endParaRPr>
          </a:p>
          <a:p>
            <a:endParaRPr lang="cs-CZ" sz="1600" dirty="0" smtClean="0">
              <a:solidFill>
                <a:srgbClr val="003399"/>
              </a:solidFill>
              <a:latin typeface="Verdana" pitchFamily="34" charset="0"/>
            </a:endParaRPr>
          </a:p>
        </p:txBody>
      </p:sp>
      <p:sp>
        <p:nvSpPr>
          <p:cNvPr id="4099" name="Nadpis 1"/>
          <p:cNvSpPr>
            <a:spLocks noGrp="1"/>
          </p:cNvSpPr>
          <p:nvPr>
            <p:ph type="title"/>
          </p:nvPr>
        </p:nvSpPr>
        <p:spPr>
          <a:xfrm>
            <a:off x="683568" y="1412776"/>
            <a:ext cx="7772400" cy="395288"/>
          </a:xfrm>
        </p:spPr>
        <p:txBody>
          <a:bodyPr/>
          <a:lstStyle/>
          <a:p>
            <a: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Příprava zásad státní lesnické politiky</a:t>
            </a:r>
            <a:endParaRPr lang="en-GB" sz="22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1560" y="1340768"/>
            <a:ext cx="7772400" cy="528464"/>
          </a:xfrm>
        </p:spPr>
        <p:txBody>
          <a:bodyPr/>
          <a:lstStyle/>
          <a:p>
            <a: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Příprava zásad státní lesnické politiky</a:t>
            </a:r>
            <a:endParaRPr lang="cs-CZ" sz="2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11560" y="2276872"/>
            <a:ext cx="7772400" cy="2664296"/>
          </a:xfrm>
        </p:spPr>
        <p:txBody>
          <a:bodyPr/>
          <a:lstStyle/>
          <a:p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Zásady budou po vnitřním a mezirezortním připomínkovém řízení schváleny usnesením vlády.</a:t>
            </a:r>
          </a:p>
          <a:p>
            <a:endParaRPr lang="cs-CZ" sz="16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r>
              <a:rPr lang="cs-CZ" sz="1600" dirty="0" err="1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Spolupředkladateli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 - </a:t>
            </a:r>
            <a:r>
              <a:rPr lang="cs-CZ" sz="1600" dirty="0" err="1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MZe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a MŽP.</a:t>
            </a:r>
          </a:p>
          <a:p>
            <a:endParaRPr lang="cs-CZ" sz="16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Termín předložení - do konce roku 2011.</a:t>
            </a:r>
          </a:p>
          <a:p>
            <a:endParaRPr lang="cs-CZ" sz="16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Cesta zobecnění – dlouhodobě platný, nadčasový dokument.</a:t>
            </a:r>
            <a:endParaRPr lang="cs-CZ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1000125"/>
            <a:ext cx="9144000" cy="785813"/>
          </a:xfrm>
        </p:spPr>
        <p:txBody>
          <a:bodyPr/>
          <a:lstStyle/>
          <a:p>
            <a:pPr eaLnBrk="1" hangingPunct="1"/>
            <a: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Vývoj zásob dřeva v českých lesích</a:t>
            </a:r>
            <a:endParaRPr lang="en-GB" sz="2200" b="1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4788024" y="6021288"/>
            <a:ext cx="392447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1200" b="1" i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Zdroj: Ústav pro hospodářskou úpravu lesů</a:t>
            </a:r>
            <a:endParaRPr lang="en-GB" sz="1200" b="1" i="1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>
              <a:defRPr/>
            </a:pPr>
            <a:endParaRPr lang="en-GB" sz="1200" b="1" dirty="0">
              <a:solidFill>
                <a:srgbClr val="003399"/>
              </a:solidFill>
              <a:latin typeface="+mn-lt"/>
            </a:endParaRP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468313" y="1709762"/>
          <a:ext cx="7953375" cy="4527550"/>
        </p:xfrm>
        <a:graphic>
          <a:graphicData uri="http://schemas.openxmlformats.org/presentationml/2006/ole">
            <p:oleObj spid="_x0000_s44034" name="Worksheet" r:id="rId3" imgW="7953375" imgH="4457700" progId="Excel.Shee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1340768"/>
            <a:ext cx="9144000" cy="557237"/>
          </a:xfrm>
        </p:spPr>
        <p:txBody>
          <a:bodyPr/>
          <a:lstStyle/>
          <a:p>
            <a:pPr eaLnBrk="1" hangingPunct="1"/>
            <a:r>
              <a:rPr lang="cs-CZ" sz="2000" b="1" dirty="0" smtClean="0">
                <a:solidFill>
                  <a:srgbClr val="003399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cs-CZ" sz="2000" b="1" dirty="0" smtClean="0">
                <a:solidFill>
                  <a:srgbClr val="003399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Srovnání </a:t>
            </a:r>
            <a:r>
              <a:rPr lang="cs-CZ" sz="2200" b="1" dirty="0" err="1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přírůstů</a:t>
            </a:r>
            <a: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a těžeb dřeva v uplynulém období</a:t>
            </a:r>
            <a:r>
              <a:rPr lang="cs-CZ" sz="2400" b="1" dirty="0" smtClean="0">
                <a:solidFill>
                  <a:srgbClr val="003399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cs-CZ" sz="2400" b="1" dirty="0" smtClean="0">
                <a:solidFill>
                  <a:srgbClr val="003399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</a:br>
            <a:endParaRPr lang="en-GB" sz="2400" b="1" dirty="0" smtClean="0">
              <a:solidFill>
                <a:srgbClr val="003399"/>
              </a:solidFill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4644008" y="6237312"/>
            <a:ext cx="392447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1200" b="1" i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Zdroj: Ústav pro hospodářskou úpravu lesů</a:t>
            </a:r>
            <a:endParaRPr lang="en-GB" sz="1200" b="1" i="1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>
              <a:defRPr/>
            </a:pPr>
            <a:endParaRPr lang="en-GB" sz="1200" b="1" dirty="0">
              <a:solidFill>
                <a:srgbClr val="003399"/>
              </a:solidFill>
              <a:latin typeface="+mn-lt"/>
            </a:endParaRPr>
          </a:p>
        </p:txBody>
      </p:sp>
      <p:graphicFrame>
        <p:nvGraphicFramePr>
          <p:cNvPr id="5122" name="Object 7"/>
          <p:cNvGraphicFramePr>
            <a:graphicFrameLocks noChangeAspect="1"/>
          </p:cNvGraphicFramePr>
          <p:nvPr/>
        </p:nvGraphicFramePr>
        <p:xfrm>
          <a:off x="1259632" y="1988840"/>
          <a:ext cx="6751638" cy="3890963"/>
        </p:xfrm>
        <a:graphic>
          <a:graphicData uri="http://schemas.openxmlformats.org/presentationml/2006/ole">
            <p:oleObj spid="_x0000_s45058" name="Worksheet" r:id="rId3" imgW="6010251" imgH="3466933" progId="Excel.Shee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1071563"/>
            <a:ext cx="9144000" cy="785812"/>
          </a:xfrm>
        </p:spPr>
        <p:txBody>
          <a:bodyPr/>
          <a:lstStyle/>
          <a:p>
            <a:pPr eaLnBrk="1" hangingPunct="1"/>
            <a: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Předpokládaný vývoj </a:t>
            </a:r>
            <a:r>
              <a:rPr lang="cs-CZ" sz="2200" b="1" dirty="0" err="1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přírůstu</a:t>
            </a:r>
            <a: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a </a:t>
            </a:r>
            <a: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těžby </a:t>
            </a:r>
            <a: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dřeva v ČR</a:t>
            </a:r>
            <a:endParaRPr lang="en-GB" sz="2200" b="1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4716016" y="6093296"/>
            <a:ext cx="392447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1200" b="1" i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Zdroj: Ústav pro hospodářskou úpravu lesů</a:t>
            </a:r>
            <a:endParaRPr lang="en-GB" sz="1200" b="1" i="1" dirty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</p:txBody>
      </p:sp>
      <p:graphicFrame>
        <p:nvGraphicFramePr>
          <p:cNvPr id="6146" name="Graf 4"/>
          <p:cNvGraphicFramePr>
            <a:graphicFrameLocks/>
          </p:cNvGraphicFramePr>
          <p:nvPr/>
        </p:nvGraphicFramePr>
        <p:xfrm>
          <a:off x="796925" y="2062163"/>
          <a:ext cx="7637463" cy="3384550"/>
        </p:xfrm>
        <a:graphic>
          <a:graphicData uri="http://schemas.openxmlformats.org/presentationml/2006/ole">
            <p:oleObj spid="_x0000_s23554" name="Graf" r:id="rId3" imgW="8801100" imgH="3895487" progId="Excel.Shee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1412776"/>
            <a:ext cx="9144000" cy="926976"/>
          </a:xfrm>
        </p:spPr>
        <p:txBody>
          <a:bodyPr/>
          <a:lstStyle/>
          <a:p>
            <a:pPr eaLnBrk="1" hangingPunct="1"/>
            <a: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Současné politiky a jejich možný vliv </a:t>
            </a:r>
            <a:b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</a:br>
            <a: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na dostupnost dřeva v budoucnosti</a:t>
            </a:r>
            <a:endParaRPr lang="en-GB" sz="22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67544" y="2492896"/>
            <a:ext cx="8246243" cy="2520280"/>
          </a:xfrm>
        </p:spPr>
        <p:txBody>
          <a:bodyPr/>
          <a:lstStyle/>
          <a:p>
            <a:pPr eaLnBrk="1" hangingPunct="1"/>
            <a:r>
              <a:rPr lang="cs-CZ" sz="1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Využití lesní biomasy k výrobě energie </a:t>
            </a:r>
            <a:endParaRPr lang="en-GB" sz="1600" b="1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 lvl="1" eaLnBrk="1" hangingPunct="1"/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Omezené zdroje lesních těžebních zbytků 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(</a:t>
            </a:r>
            <a:r>
              <a:rPr lang="en-GB" sz="1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800 000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m</a:t>
            </a:r>
            <a:r>
              <a:rPr lang="en-GB" sz="1600" baseline="300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3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/r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ok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)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;</a:t>
            </a:r>
            <a:endParaRPr lang="en-GB" sz="16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 lvl="1" eaLnBrk="1" hangingPunct="1"/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Chybějící podpora pěstování </a:t>
            </a:r>
            <a:r>
              <a:rPr lang="cs-CZ" sz="1600" dirty="0" err="1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rychlerostoucích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dřevin na zemědělské půdě;</a:t>
            </a:r>
            <a:endParaRPr lang="en-GB" sz="16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 lvl="1" eaLnBrk="1" hangingPunct="1"/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Vysoké procento využití dřeva, které přiroste v lesích (</a:t>
            </a:r>
            <a:r>
              <a:rPr lang="cs-CZ" sz="1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90 %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celkového průměrného </a:t>
            </a:r>
            <a:r>
              <a:rPr lang="cs-CZ" sz="1600" dirty="0" err="1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přírůstu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);</a:t>
            </a:r>
          </a:p>
          <a:p>
            <a:pPr lvl="1" eaLnBrk="1" hangingPunct="1"/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Nízký potenciál pro mobilizaci dodatečných zdrojů dřeva.</a:t>
            </a:r>
          </a:p>
          <a:p>
            <a:pPr lvl="1" eaLnBrk="1" hangingPunct="1">
              <a:buNone/>
            </a:pPr>
            <a:endParaRPr lang="cs-CZ" sz="16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 lvl="1" eaLnBrk="1" hangingPunct="1">
              <a:spcAft>
                <a:spcPts val="600"/>
              </a:spcAft>
              <a:buFontTx/>
              <a:buNone/>
            </a:pPr>
            <a:r>
              <a:rPr lang="en-GB" sz="1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	→ </a:t>
            </a:r>
            <a:r>
              <a:rPr lang="cs-CZ" sz="1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Vyšší konkurence při využívání zdrojů dřeva (zvláště </a:t>
            </a:r>
            <a:r>
              <a:rPr lang="cs-CZ" sz="1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vlákniny , spalování X papír) </a:t>
            </a:r>
            <a:endParaRPr lang="en-GB" sz="1600" b="1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 lvl="0" eaLnBrk="1" hangingPunct="1"/>
            <a:endParaRPr lang="cs-CZ" sz="1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1340768"/>
            <a:ext cx="7772400" cy="1143000"/>
          </a:xfrm>
        </p:spPr>
        <p:txBody>
          <a:bodyPr/>
          <a:lstStyle/>
          <a:p>
            <a: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Současné politiky a jejich možný vliv </a:t>
            </a:r>
            <a:b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</a:br>
            <a: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na dostupnost dřeva v budoucnosti</a:t>
            </a:r>
            <a:endParaRPr lang="cs-CZ" sz="2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3568" y="2780928"/>
            <a:ext cx="7772400" cy="2590800"/>
          </a:xfrm>
        </p:spPr>
        <p:txBody>
          <a:bodyPr/>
          <a:lstStyle/>
          <a:p>
            <a:pPr lvl="0" eaLnBrk="1" hangingPunct="1"/>
            <a:r>
              <a:rPr lang="cs-CZ" sz="1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Zmírňování klimatické změny a adaptace na změnu klimatu</a:t>
            </a:r>
          </a:p>
          <a:p>
            <a:pPr lvl="1"/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Opatření ke zmírnění změny klimatu – možné přístupy: podpora ukládání uhlíku v lesích nebo ve výrobcích ze dřeva;</a:t>
            </a:r>
          </a:p>
          <a:p>
            <a:pPr lvl="1"/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Referenční úrovně pro započítávání emisí/propadů CO</a:t>
            </a:r>
            <a:r>
              <a:rPr lang="cs-CZ" sz="1600" baseline="-250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2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z hospodaření v lesích v rámci Kjótského protokolu – může vest k omezení ve využití části </a:t>
            </a:r>
            <a:r>
              <a:rPr lang="cs-CZ" sz="1600" dirty="0" err="1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přírůstu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dřeva v lesích (např. v současnosti navrhovaná RÚ </a:t>
            </a:r>
            <a:r>
              <a:rPr lang="cs-CZ" sz="1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- 3 864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</a:t>
            </a:r>
            <a:r>
              <a:rPr lang="cs-CZ" sz="1600" dirty="0" err="1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Gg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CO</a:t>
            </a:r>
            <a:r>
              <a:rPr lang="cs-CZ" sz="1600" baseline="-250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2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ročně odpovídá </a:t>
            </a:r>
            <a:r>
              <a:rPr lang="cs-CZ" sz="1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4,3 mil. m</a:t>
            </a:r>
            <a:r>
              <a:rPr lang="cs-CZ" sz="1600" b="1" baseline="300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3</a:t>
            </a:r>
            <a:r>
              <a:rPr lang="cs-CZ" sz="1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dřeva z celkového běžného </a:t>
            </a:r>
            <a:r>
              <a:rPr lang="cs-CZ" sz="1600" dirty="0" err="1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přírůstu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);</a:t>
            </a:r>
          </a:p>
          <a:p>
            <a:pPr lvl="1"/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Adaptační opatření – změna druhové skladby lesů – v budoucnosti nižší dodávky jehličnatého dříví (zejména smrkového).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1412776"/>
            <a:ext cx="7772400" cy="1008112"/>
          </a:xfrm>
        </p:spPr>
        <p:txBody>
          <a:bodyPr/>
          <a:lstStyle/>
          <a:p>
            <a: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Současné politiky a jejich možný vliv </a:t>
            </a:r>
            <a:b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</a:br>
            <a: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na dostupnost dřeva v budoucnosti</a:t>
            </a:r>
            <a:endParaRPr lang="cs-CZ" sz="2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3568" y="2636912"/>
            <a:ext cx="7772400" cy="2590800"/>
          </a:xfrm>
        </p:spPr>
        <p:txBody>
          <a:bodyPr/>
          <a:lstStyle/>
          <a:p>
            <a:pPr lvl="0" eaLnBrk="1" hangingPunct="1"/>
            <a:r>
              <a:rPr lang="cs-CZ" sz="1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Omezování hospodaření v lesích z důvodů požadavků ochrany přírody</a:t>
            </a:r>
          </a:p>
          <a:p>
            <a:pPr lvl="1"/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Současné návrhy EK na integraci environmentálních požadavků (např. na ochranu biologické rozmanitosti) do lesních hospodářských plánů; </a:t>
            </a:r>
          </a:p>
          <a:p>
            <a:pPr lvl="1"/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Rostoucí snahy orgánů státní správy ochrany přírody zvýšit vliv na přípravu lesních hospodářských plánů v ČR.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556792"/>
            <a:ext cx="7772400" cy="774973"/>
          </a:xfrm>
        </p:spPr>
        <p:txBody>
          <a:bodyPr/>
          <a:lstStyle/>
          <a:p>
            <a:pPr eaLnBrk="1" hangingPunct="1"/>
            <a:r>
              <a:rPr lang="cs-CZ" sz="28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Děkuji Vám za pozornost.</a:t>
            </a:r>
            <a:r>
              <a:rPr lang="en-GB" sz="28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/>
            </a:r>
            <a:br>
              <a:rPr lang="en-GB" sz="28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</a:br>
            <a:endParaRPr lang="cs-CZ" sz="2800" b="1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</p:txBody>
      </p:sp>
      <p:sp>
        <p:nvSpPr>
          <p:cNvPr id="16388" name="TextovéPole 4"/>
          <p:cNvSpPr txBox="1">
            <a:spLocks noChangeArrowheads="1"/>
          </p:cNvSpPr>
          <p:nvPr/>
        </p:nvSpPr>
        <p:spPr bwMode="auto">
          <a:xfrm>
            <a:off x="1691680" y="2420888"/>
            <a:ext cx="600075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sz="20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Ing. Martin Žižka, </a:t>
            </a:r>
            <a:r>
              <a:rPr lang="cs-CZ" sz="2000" dirty="0" err="1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Ph.D</a:t>
            </a:r>
            <a:r>
              <a:rPr lang="cs-CZ" sz="20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.</a:t>
            </a:r>
            <a:endParaRPr lang="en-GB" sz="2000" dirty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 algn="ctr"/>
            <a:r>
              <a:rPr lang="cs-CZ" sz="1800" i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vrchní ředitel sekce lesního hospodářství</a:t>
            </a:r>
          </a:p>
          <a:p>
            <a:pPr algn="ctr"/>
            <a:endParaRPr lang="en-GB" sz="1800" i="1" dirty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 algn="ctr"/>
            <a:r>
              <a:rPr lang="cs-CZ" sz="18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Ministerstvo zemědělství</a:t>
            </a:r>
          </a:p>
          <a:p>
            <a:pPr algn="ctr"/>
            <a:r>
              <a:rPr lang="cs-CZ" sz="1800" dirty="0" err="1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Těšnov</a:t>
            </a:r>
            <a:r>
              <a:rPr lang="cs-CZ" sz="18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17, Praha 1</a:t>
            </a:r>
          </a:p>
          <a:p>
            <a:pPr algn="ctr"/>
            <a:r>
              <a:rPr lang="cs-CZ" sz="18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Tel.: 221 812 826</a:t>
            </a:r>
          </a:p>
          <a:p>
            <a:pPr algn="ctr"/>
            <a:r>
              <a:rPr lang="cs-CZ" sz="18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E-mail: martin</a:t>
            </a:r>
            <a:r>
              <a:rPr lang="en-GB" sz="18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.</a:t>
            </a:r>
            <a:r>
              <a:rPr lang="cs-CZ" sz="1800" dirty="0" err="1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zizka</a:t>
            </a:r>
            <a:r>
              <a:rPr lang="en-GB" sz="18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@</a:t>
            </a:r>
            <a:r>
              <a:rPr lang="en-GB" sz="1800" dirty="0" err="1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mze.cz</a:t>
            </a:r>
            <a:endParaRPr lang="en-GB" sz="1800" dirty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 algn="ctr"/>
            <a:endParaRPr lang="en-GB" dirty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chozí návrh">
  <a:themeElements>
    <a:clrScheme name="Výchozí návrh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875</TotalTime>
  <Words>743</Words>
  <Application>Microsoft Office PowerPoint</Application>
  <PresentationFormat>Předvádění na obrazovce (4:3)</PresentationFormat>
  <Paragraphs>108</Paragraphs>
  <Slides>15</Slides>
  <Notes>1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3</vt:i4>
      </vt:variant>
      <vt:variant>
        <vt:lpstr>Nadpisy snímků</vt:lpstr>
      </vt:variant>
      <vt:variant>
        <vt:i4>15</vt:i4>
      </vt:variant>
    </vt:vector>
  </HeadingPairs>
  <TitlesOfParts>
    <vt:vector size="19" baseType="lpstr">
      <vt:lpstr>Výchozí návrh</vt:lpstr>
      <vt:lpstr>List aplikace Microsoft Office Excel 97-2003</vt:lpstr>
      <vt:lpstr>Worksheet</vt:lpstr>
      <vt:lpstr>Graf</vt:lpstr>
      <vt:lpstr>Snímek 1</vt:lpstr>
      <vt:lpstr>Obsah</vt:lpstr>
      <vt:lpstr>Nařízení EP a Rady (EU) č. 995/2010, o dřevu I.</vt:lpstr>
      <vt:lpstr>Nařízení EP a Rady (EU) č. 995/2010, o dřevu II.</vt:lpstr>
      <vt:lpstr>Novela lesního zákona</vt:lpstr>
      <vt:lpstr>Novela lesního zákona</vt:lpstr>
      <vt:lpstr>Příprava zásad státní lesnické politiky</vt:lpstr>
      <vt:lpstr>Příprava zásad státní lesnické politiky</vt:lpstr>
      <vt:lpstr>Vývoj zásob dřeva v českých lesích</vt:lpstr>
      <vt:lpstr> Srovnání přírůstů a těžeb dřeva v uplynulém období </vt:lpstr>
      <vt:lpstr>Předpokládaný vývoj přírůstu a těžby dřeva v ČR</vt:lpstr>
      <vt:lpstr>Současné politiky a jejich možný vliv  na dostupnost dřeva v budoucnosti</vt:lpstr>
      <vt:lpstr>Současné politiky a jejich možný vliv  na dostupnost dřeva v budoucnosti</vt:lpstr>
      <vt:lpstr>Současné politiky a jejich možný vliv  na dostupnost dřeva v budoucnosti</vt:lpstr>
      <vt:lpstr>Děkuji Vám za pozornost. </vt:lpstr>
    </vt:vector>
  </TitlesOfParts>
  <Company>Tesnov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PETANA</dc:creator>
  <cp:lastModifiedBy>10000035</cp:lastModifiedBy>
  <cp:revision>94</cp:revision>
  <dcterms:created xsi:type="dcterms:W3CDTF">2004-03-26T08:05:01Z</dcterms:created>
  <dcterms:modified xsi:type="dcterms:W3CDTF">2011-09-16T06:26:26Z</dcterms:modified>
</cp:coreProperties>
</file>